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8" r:id="rId2"/>
    <p:sldId id="262" r:id="rId3"/>
    <p:sldId id="335" r:id="rId4"/>
    <p:sldId id="373" r:id="rId5"/>
    <p:sldId id="277" r:id="rId6"/>
    <p:sldId id="365" r:id="rId7"/>
    <p:sldId id="375" r:id="rId8"/>
    <p:sldId id="369" r:id="rId9"/>
    <p:sldId id="317" r:id="rId10"/>
    <p:sldId id="266" r:id="rId11"/>
    <p:sldId id="346" r:id="rId12"/>
    <p:sldId id="367" r:id="rId13"/>
    <p:sldId id="370" r:id="rId14"/>
    <p:sldId id="36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20" autoAdjust="0"/>
  </p:normalViewPr>
  <p:slideViewPr>
    <p:cSldViewPr snapToGrid="0">
      <p:cViewPr varScale="1">
        <p:scale>
          <a:sx n="67" d="100"/>
          <a:sy n="67" d="100"/>
        </p:scale>
        <p:origin x="48"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67909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402954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首先，由公式</a:t>
            </a:r>
            <a:r>
              <a:rPr lang="en-US" altLang="zh-CN" dirty="0"/>
              <a:t>3</a:t>
            </a:r>
            <a:r>
              <a:rPr lang="zh-CN" altLang="en-US" dirty="0"/>
              <a:t>计算出</a:t>
            </a:r>
            <a:r>
              <a:rPr lang="en-US" altLang="zh-CN" dirty="0"/>
              <a:t>hi</a:t>
            </a:r>
            <a:r>
              <a:rPr lang="zh-CN" altLang="en-US" dirty="0"/>
              <a:t>邻接节点</a:t>
            </a:r>
            <a:r>
              <a:rPr lang="en-US" altLang="zh-CN" dirty="0" err="1"/>
              <a:t>hj</a:t>
            </a:r>
            <a:r>
              <a:rPr lang="zh-CN" altLang="en-US" dirty="0"/>
              <a:t>的重要性，然后通过公式</a:t>
            </a:r>
            <a:r>
              <a:rPr lang="en-US" altLang="zh-CN" dirty="0"/>
              <a:t>2</a:t>
            </a:r>
            <a:r>
              <a:rPr lang="zh-CN" altLang="en-US" dirty="0"/>
              <a:t>获取</a:t>
            </a:r>
            <a:r>
              <a:rPr lang="en-US" altLang="zh-CN" dirty="0"/>
              <a:t>attention</a:t>
            </a:r>
            <a:r>
              <a:rPr lang="zh-CN" altLang="en-US" dirty="0"/>
              <a:t>分数，最后使用求和的方式得到节点更新后的表示。这里我们还引入了多头注意力机制。 </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93109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1" y="1882842"/>
            <a:ext cx="11185063" cy="1077218"/>
          </a:xfrm>
          <a:prstGeom prst="rect">
            <a:avLst/>
          </a:prstGeom>
          <a:noFill/>
        </p:spPr>
        <p:txBody>
          <a:bodyPr wrap="square" rtlCol="0">
            <a:spAutoFit/>
            <a:scene3d>
              <a:camera prst="orthographicFront"/>
              <a:lightRig rig="threePt" dir="t"/>
            </a:scene3d>
          </a:bodyPr>
          <a:lstStyle/>
          <a:p>
            <a:pPr algn="ctr"/>
            <a:r>
              <a:rPr lang="en-US" altLang="zh-CN" sz="3200" b="1" dirty="0" err="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DialogueCRN</a:t>
            </a:r>
            <a:r>
              <a:rPr lang="zh-CN" altLang="en-US"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Contextual Reasoning Networks for Emotion Recognition in Conversations</a:t>
            </a:r>
          </a:p>
        </p:txBody>
      </p:sp>
      <p:sp>
        <p:nvSpPr>
          <p:cNvPr id="3" name="文本框 2"/>
          <p:cNvSpPr txBox="1"/>
          <p:nvPr/>
        </p:nvSpPr>
        <p:spPr>
          <a:xfrm>
            <a:off x="4785999" y="5268595"/>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2021.7.18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ACL2021</a:t>
            </a:r>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453886" y="3231713"/>
            <a:ext cx="9451180" cy="1569660"/>
          </a:xfrm>
          <a:prstGeom prst="rect">
            <a:avLst/>
          </a:prstGeom>
          <a:noFill/>
        </p:spPr>
        <p:txBody>
          <a:bodyPr wrap="square">
            <a:spAutoFit/>
          </a:bodyPr>
          <a:lstStyle/>
          <a:p>
            <a:pPr algn="ctr"/>
            <a:r>
              <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Dou Hu</a:t>
            </a:r>
            <a:r>
              <a:rPr lang="zh-CN" altLang="en-US"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Lingwei Wei</a:t>
            </a:r>
            <a:r>
              <a:rPr lang="zh-CN" altLang="en-US"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2,3</a:t>
            </a:r>
            <a:r>
              <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Xiaoyong Huai</a:t>
            </a:r>
            <a:r>
              <a:rPr lang="zh-CN" altLang="en-US"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a:p>
            <a:pPr algn="ctr"/>
            <a:r>
              <a:rPr lang="zh-CN" altLang="en-US"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National Computer System Engineering Research Institute of China</a:t>
            </a:r>
          </a:p>
          <a:p>
            <a:pPr algn="ctr"/>
            <a:r>
              <a:rPr lang="zh-CN" altLang="en-US"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Institute of Information Engineering, Chinese Academy of Sciences</a:t>
            </a:r>
          </a:p>
          <a:p>
            <a:pPr algn="ctr"/>
            <a:r>
              <a:rPr lang="zh-CN" altLang="en-US"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School of Cyber Security, University of Chinese Academy of Sciences</a:t>
            </a:r>
          </a:p>
          <a:p>
            <a:pPr algn="ctr"/>
            <a:r>
              <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{hudou18, weilingwei18}@mails.ucas.edu.cn</a:t>
            </a:r>
          </a:p>
          <a:p>
            <a:pPr algn="ctr"/>
            <a:r>
              <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huaixy@sina.com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EB1E55F7-BB9F-40AC-B01A-6E6CD6B86B41}"/>
              </a:ext>
            </a:extLst>
          </p:cNvPr>
          <p:cNvPicPr>
            <a:picLocks noChangeAspect="1"/>
          </p:cNvPicPr>
          <p:nvPr/>
        </p:nvPicPr>
        <p:blipFill rotWithShape="1">
          <a:blip r:embed="rId3"/>
          <a:srcRect b="49193"/>
          <a:stretch/>
        </p:blipFill>
        <p:spPr>
          <a:xfrm>
            <a:off x="0" y="2081461"/>
            <a:ext cx="4059847" cy="3022334"/>
          </a:xfrm>
          <a:prstGeom prst="rect">
            <a:avLst/>
          </a:prstGeom>
        </p:spPr>
      </p:pic>
      <p:pic>
        <p:nvPicPr>
          <p:cNvPr id="7" name="图片 6">
            <a:extLst>
              <a:ext uri="{FF2B5EF4-FFF2-40B4-BE49-F238E27FC236}">
                <a16:creationId xmlns:a16="http://schemas.microsoft.com/office/drawing/2014/main" id="{C3D4D3FB-7594-4722-B970-D33955B535A7}"/>
              </a:ext>
            </a:extLst>
          </p:cNvPr>
          <p:cNvPicPr>
            <a:picLocks noChangeAspect="1"/>
          </p:cNvPicPr>
          <p:nvPr/>
        </p:nvPicPr>
        <p:blipFill rotWithShape="1">
          <a:blip r:embed="rId3"/>
          <a:srcRect t="53333"/>
          <a:stretch/>
        </p:blipFill>
        <p:spPr>
          <a:xfrm>
            <a:off x="4050769" y="2096287"/>
            <a:ext cx="4099237" cy="2802972"/>
          </a:xfrm>
          <a:prstGeom prst="rect">
            <a:avLst/>
          </a:prstGeom>
        </p:spPr>
      </p:pic>
      <p:pic>
        <p:nvPicPr>
          <p:cNvPr id="5" name="图片 4">
            <a:extLst>
              <a:ext uri="{FF2B5EF4-FFF2-40B4-BE49-F238E27FC236}">
                <a16:creationId xmlns:a16="http://schemas.microsoft.com/office/drawing/2014/main" id="{67EC2C90-8CBC-4EB8-B01B-4CFECF8A34E5}"/>
              </a:ext>
            </a:extLst>
          </p:cNvPr>
          <p:cNvPicPr>
            <a:picLocks noChangeAspect="1"/>
          </p:cNvPicPr>
          <p:nvPr/>
        </p:nvPicPr>
        <p:blipFill>
          <a:blip r:embed="rId4"/>
          <a:stretch>
            <a:fillRect/>
          </a:stretch>
        </p:blipFill>
        <p:spPr>
          <a:xfrm>
            <a:off x="8208910" y="2081461"/>
            <a:ext cx="3983090" cy="28899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9ED9C5BD-8E5A-4B99-BAB0-85FAA85B9FE0}"/>
              </a:ext>
            </a:extLst>
          </p:cNvPr>
          <p:cNvPicPr>
            <a:picLocks noChangeAspect="1"/>
          </p:cNvPicPr>
          <p:nvPr/>
        </p:nvPicPr>
        <p:blipFill>
          <a:blip r:embed="rId2"/>
          <a:stretch>
            <a:fillRect/>
          </a:stretch>
        </p:blipFill>
        <p:spPr>
          <a:xfrm>
            <a:off x="760522" y="2069306"/>
            <a:ext cx="10593278" cy="3219899"/>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F7DB1A82-8E60-4487-B449-9456095F1297}"/>
              </a:ext>
            </a:extLst>
          </p:cNvPr>
          <p:cNvPicPr>
            <a:picLocks noChangeAspect="1"/>
          </p:cNvPicPr>
          <p:nvPr/>
        </p:nvPicPr>
        <p:blipFill>
          <a:blip r:embed="rId2"/>
          <a:stretch>
            <a:fillRect/>
          </a:stretch>
        </p:blipFill>
        <p:spPr>
          <a:xfrm>
            <a:off x="1255226" y="1427021"/>
            <a:ext cx="3848637" cy="3658111"/>
          </a:xfrm>
          <a:prstGeom prst="rect">
            <a:avLst/>
          </a:prstGeom>
        </p:spPr>
      </p:pic>
      <p:pic>
        <p:nvPicPr>
          <p:cNvPr id="7" name="图片 6">
            <a:extLst>
              <a:ext uri="{FF2B5EF4-FFF2-40B4-BE49-F238E27FC236}">
                <a16:creationId xmlns:a16="http://schemas.microsoft.com/office/drawing/2014/main" id="{8BA6DD7E-CA0E-43ED-8DAC-886BDF57AF34}"/>
              </a:ext>
            </a:extLst>
          </p:cNvPr>
          <p:cNvPicPr>
            <a:picLocks noChangeAspect="1"/>
          </p:cNvPicPr>
          <p:nvPr/>
        </p:nvPicPr>
        <p:blipFill>
          <a:blip r:embed="rId3"/>
          <a:stretch>
            <a:fillRect/>
          </a:stretch>
        </p:blipFill>
        <p:spPr>
          <a:xfrm>
            <a:off x="5739866" y="1474652"/>
            <a:ext cx="3829584" cy="3562847"/>
          </a:xfrm>
          <a:prstGeom prst="rect">
            <a:avLst/>
          </a:prstGeom>
        </p:spPr>
      </p:pic>
      <p:pic>
        <p:nvPicPr>
          <p:cNvPr id="10" name="图片 9">
            <a:extLst>
              <a:ext uri="{FF2B5EF4-FFF2-40B4-BE49-F238E27FC236}">
                <a16:creationId xmlns:a16="http://schemas.microsoft.com/office/drawing/2014/main" id="{7E8C0D7B-DADC-4E21-8279-CDC1092AF6D3}"/>
              </a:ext>
            </a:extLst>
          </p:cNvPr>
          <p:cNvPicPr>
            <a:picLocks noChangeAspect="1"/>
          </p:cNvPicPr>
          <p:nvPr/>
        </p:nvPicPr>
        <p:blipFill>
          <a:blip r:embed="rId4"/>
          <a:stretch>
            <a:fillRect/>
          </a:stretch>
        </p:blipFill>
        <p:spPr>
          <a:xfrm>
            <a:off x="2937244" y="5353944"/>
            <a:ext cx="5239481" cy="1467055"/>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92DE691F-82E0-4ED0-8A87-B5B2FCB18C22}"/>
              </a:ext>
            </a:extLst>
          </p:cNvPr>
          <p:cNvPicPr>
            <a:picLocks noChangeAspect="1"/>
          </p:cNvPicPr>
          <p:nvPr/>
        </p:nvPicPr>
        <p:blipFill>
          <a:blip r:embed="rId2"/>
          <a:stretch>
            <a:fillRect/>
          </a:stretch>
        </p:blipFill>
        <p:spPr>
          <a:xfrm>
            <a:off x="2632345" y="1648110"/>
            <a:ext cx="5863922" cy="4833998"/>
          </a:xfrm>
          <a:prstGeom prst="rect">
            <a:avLst/>
          </a:prstGeom>
        </p:spPr>
      </p:pic>
    </p:spTree>
    <p:extLst>
      <p:ext uri="{BB962C8B-B14F-4D97-AF65-F5344CB8AC3E}">
        <p14:creationId xmlns:p14="http://schemas.microsoft.com/office/powerpoint/2010/main" val="85459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9" name="文本框 8">
            <a:extLst>
              <a:ext uri="{FF2B5EF4-FFF2-40B4-BE49-F238E27FC236}">
                <a16:creationId xmlns:a16="http://schemas.microsoft.com/office/drawing/2014/main" id="{05FAAF7F-A71C-4713-8450-EFFE147F42CC}"/>
              </a:ext>
            </a:extLst>
          </p:cNvPr>
          <p:cNvSpPr txBox="1"/>
          <p:nvPr/>
        </p:nvSpPr>
        <p:spPr>
          <a:xfrm>
            <a:off x="7158038" y="1625732"/>
            <a:ext cx="5033962" cy="1296637"/>
          </a:xfrm>
          <a:prstGeom prst="rect">
            <a:avLst/>
          </a:prstGeom>
          <a:noFill/>
        </p:spPr>
        <p:txBody>
          <a:bodyPr wrap="square">
            <a:spAutoFit/>
          </a:bodyPr>
          <a:lstStyle/>
          <a:p>
            <a:pPr>
              <a:lnSpc>
                <a:spcPct val="150000"/>
              </a:lnSpc>
            </a:pPr>
            <a:r>
              <a:rPr lang="zh-CN" altLang="en-US" dirty="0"/>
              <a:t>Emotion recognition in conversation (ERC) aims to detect emotions expressed by the speakers in each utterance of the conversation.</a:t>
            </a:r>
          </a:p>
        </p:txBody>
      </p:sp>
      <p:pic>
        <p:nvPicPr>
          <p:cNvPr id="4" name="图片 3">
            <a:extLst>
              <a:ext uri="{FF2B5EF4-FFF2-40B4-BE49-F238E27FC236}">
                <a16:creationId xmlns:a16="http://schemas.microsoft.com/office/drawing/2014/main" id="{8E279EA1-3C4F-410D-9F37-FFEEA363A6B1}"/>
              </a:ext>
            </a:extLst>
          </p:cNvPr>
          <p:cNvPicPr>
            <a:picLocks noChangeAspect="1"/>
          </p:cNvPicPr>
          <p:nvPr/>
        </p:nvPicPr>
        <p:blipFill>
          <a:blip r:embed="rId3"/>
          <a:stretch>
            <a:fillRect/>
          </a:stretch>
        </p:blipFill>
        <p:spPr>
          <a:xfrm>
            <a:off x="0" y="1778132"/>
            <a:ext cx="7206379" cy="3606535"/>
          </a:xfrm>
          <a:prstGeom prst="rect">
            <a:avLst/>
          </a:prstGeom>
        </p:spPr>
      </p:pic>
      <p:sp>
        <p:nvSpPr>
          <p:cNvPr id="12" name="文本框 11">
            <a:extLst>
              <a:ext uri="{FF2B5EF4-FFF2-40B4-BE49-F238E27FC236}">
                <a16:creationId xmlns:a16="http://schemas.microsoft.com/office/drawing/2014/main" id="{7EB45EE1-F684-4635-AE92-46432C68D88E}"/>
              </a:ext>
            </a:extLst>
          </p:cNvPr>
          <p:cNvSpPr txBox="1"/>
          <p:nvPr/>
        </p:nvSpPr>
        <p:spPr>
          <a:xfrm>
            <a:off x="7491413" y="3451444"/>
            <a:ext cx="6143624" cy="369332"/>
          </a:xfrm>
          <a:prstGeom prst="rect">
            <a:avLst/>
          </a:prstGeom>
          <a:noFill/>
        </p:spPr>
        <p:txBody>
          <a:bodyPr wrap="square">
            <a:spAutoFit/>
          </a:bodyPr>
          <a:lstStyle/>
          <a:p>
            <a:r>
              <a:rPr lang="zh-CN" altLang="en-US" dirty="0"/>
              <a:t>1) The extraction of emotional clues. </a:t>
            </a:r>
          </a:p>
        </p:txBody>
      </p:sp>
      <p:sp>
        <p:nvSpPr>
          <p:cNvPr id="16" name="文本框 15">
            <a:extLst>
              <a:ext uri="{FF2B5EF4-FFF2-40B4-BE49-F238E27FC236}">
                <a16:creationId xmlns:a16="http://schemas.microsoft.com/office/drawing/2014/main" id="{7FC06C98-D98F-46F1-B57A-496571D30AF5}"/>
              </a:ext>
            </a:extLst>
          </p:cNvPr>
          <p:cNvSpPr txBox="1"/>
          <p:nvPr/>
        </p:nvSpPr>
        <p:spPr>
          <a:xfrm>
            <a:off x="7491413" y="4349852"/>
            <a:ext cx="6815136" cy="369332"/>
          </a:xfrm>
          <a:prstGeom prst="rect">
            <a:avLst/>
          </a:prstGeom>
          <a:noFill/>
        </p:spPr>
        <p:txBody>
          <a:bodyPr wrap="square">
            <a:spAutoFit/>
          </a:bodyPr>
          <a:lstStyle/>
          <a:p>
            <a:r>
              <a:rPr lang="zh-CN" altLang="en-US" dirty="0"/>
              <a:t>2) The integration of emotional clues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071C5D2C-9918-4AAD-98E0-50567E807EBE}"/>
              </a:ext>
            </a:extLst>
          </p:cNvPr>
          <p:cNvPicPr>
            <a:picLocks noChangeAspect="1"/>
          </p:cNvPicPr>
          <p:nvPr/>
        </p:nvPicPr>
        <p:blipFill rotWithShape="1">
          <a:blip r:embed="rId3"/>
          <a:srcRect l="2420" t="6119"/>
          <a:stretch/>
        </p:blipFill>
        <p:spPr>
          <a:xfrm>
            <a:off x="2238375" y="2679390"/>
            <a:ext cx="2009775" cy="360051"/>
          </a:xfrm>
          <a:prstGeom prst="rect">
            <a:avLst/>
          </a:prstGeom>
        </p:spPr>
      </p:pic>
      <p:sp>
        <p:nvSpPr>
          <p:cNvPr id="7" name="文本框 6">
            <a:extLst>
              <a:ext uri="{FF2B5EF4-FFF2-40B4-BE49-F238E27FC236}">
                <a16:creationId xmlns:a16="http://schemas.microsoft.com/office/drawing/2014/main" id="{037B31D3-A8E3-4C9D-8085-6866A900FF9D}"/>
              </a:ext>
            </a:extLst>
          </p:cNvPr>
          <p:cNvSpPr txBox="1"/>
          <p:nvPr/>
        </p:nvSpPr>
        <p:spPr>
          <a:xfrm>
            <a:off x="319088" y="2670109"/>
            <a:ext cx="1657350" cy="369332"/>
          </a:xfrm>
          <a:prstGeom prst="rect">
            <a:avLst/>
          </a:prstGeom>
          <a:noFill/>
        </p:spPr>
        <p:txBody>
          <a:bodyPr wrap="square">
            <a:spAutoFit/>
          </a:bodyPr>
          <a:lstStyle/>
          <a:p>
            <a:r>
              <a:rPr lang="en-US" altLang="zh-CN" dirty="0"/>
              <a:t>C</a:t>
            </a:r>
            <a:r>
              <a:rPr lang="zh-CN" altLang="en-US" dirty="0"/>
              <a:t>onversation</a:t>
            </a:r>
            <a:endParaRPr lang="zh-CN" altLang="en-US" sz="2000" dirty="0"/>
          </a:p>
        </p:txBody>
      </p:sp>
      <p:sp>
        <p:nvSpPr>
          <p:cNvPr id="9" name="文本框 8">
            <a:extLst>
              <a:ext uri="{FF2B5EF4-FFF2-40B4-BE49-F238E27FC236}">
                <a16:creationId xmlns:a16="http://schemas.microsoft.com/office/drawing/2014/main" id="{FA3FEA20-3598-4A18-8DD2-D27B985AA596}"/>
              </a:ext>
            </a:extLst>
          </p:cNvPr>
          <p:cNvSpPr txBox="1"/>
          <p:nvPr/>
        </p:nvSpPr>
        <p:spPr>
          <a:xfrm>
            <a:off x="300038" y="3196709"/>
            <a:ext cx="6143624" cy="369332"/>
          </a:xfrm>
          <a:prstGeom prst="rect">
            <a:avLst/>
          </a:prstGeom>
          <a:noFill/>
        </p:spPr>
        <p:txBody>
          <a:bodyPr wrap="square">
            <a:spAutoFit/>
          </a:bodyPr>
          <a:lstStyle/>
          <a:p>
            <a:r>
              <a:rPr lang="zh-CN" altLang="en-US" dirty="0"/>
              <a:t>M speakers/parties</a:t>
            </a:r>
          </a:p>
        </p:txBody>
      </p:sp>
      <p:grpSp>
        <p:nvGrpSpPr>
          <p:cNvPr id="14" name="组合 13">
            <a:extLst>
              <a:ext uri="{FF2B5EF4-FFF2-40B4-BE49-F238E27FC236}">
                <a16:creationId xmlns:a16="http://schemas.microsoft.com/office/drawing/2014/main" id="{477AF399-81C9-4D42-AD8D-B46027F7F567}"/>
              </a:ext>
            </a:extLst>
          </p:cNvPr>
          <p:cNvGrpSpPr/>
          <p:nvPr/>
        </p:nvGrpSpPr>
        <p:grpSpPr>
          <a:xfrm>
            <a:off x="2466883" y="3184381"/>
            <a:ext cx="2084571" cy="381660"/>
            <a:chOff x="2381158" y="2377559"/>
            <a:chExt cx="2084571" cy="381660"/>
          </a:xfrm>
        </p:grpSpPr>
        <p:pic>
          <p:nvPicPr>
            <p:cNvPr id="10" name="图片 9">
              <a:extLst>
                <a:ext uri="{FF2B5EF4-FFF2-40B4-BE49-F238E27FC236}">
                  <a16:creationId xmlns:a16="http://schemas.microsoft.com/office/drawing/2014/main" id="{B6117792-3D18-40F5-9305-0E6132803CB8}"/>
                </a:ext>
              </a:extLst>
            </p:cNvPr>
            <p:cNvPicPr>
              <a:picLocks noChangeAspect="1"/>
            </p:cNvPicPr>
            <p:nvPr/>
          </p:nvPicPr>
          <p:blipFill>
            <a:blip r:embed="rId4"/>
            <a:stretch>
              <a:fillRect/>
            </a:stretch>
          </p:blipFill>
          <p:spPr>
            <a:xfrm>
              <a:off x="2381158" y="2377559"/>
              <a:ext cx="1848034" cy="381660"/>
            </a:xfrm>
            <a:prstGeom prst="rect">
              <a:avLst/>
            </a:prstGeom>
          </p:spPr>
        </p:pic>
        <p:pic>
          <p:nvPicPr>
            <p:cNvPr id="13" name="图片 12">
              <a:extLst>
                <a:ext uri="{FF2B5EF4-FFF2-40B4-BE49-F238E27FC236}">
                  <a16:creationId xmlns:a16="http://schemas.microsoft.com/office/drawing/2014/main" id="{E021D2DA-01CC-4E1D-BAE6-4B0478668E0C}"/>
                </a:ext>
              </a:extLst>
            </p:cNvPr>
            <p:cNvPicPr>
              <a:picLocks noChangeAspect="1"/>
            </p:cNvPicPr>
            <p:nvPr/>
          </p:nvPicPr>
          <p:blipFill>
            <a:blip r:embed="rId5"/>
            <a:stretch>
              <a:fillRect/>
            </a:stretch>
          </p:blipFill>
          <p:spPr>
            <a:xfrm>
              <a:off x="4181475" y="2434709"/>
              <a:ext cx="284254" cy="314985"/>
            </a:xfrm>
            <a:prstGeom prst="rect">
              <a:avLst/>
            </a:prstGeom>
          </p:spPr>
        </p:pic>
      </p:grpSp>
      <p:sp>
        <p:nvSpPr>
          <p:cNvPr id="16" name="文本框 15">
            <a:extLst>
              <a:ext uri="{FF2B5EF4-FFF2-40B4-BE49-F238E27FC236}">
                <a16:creationId xmlns:a16="http://schemas.microsoft.com/office/drawing/2014/main" id="{F07EA0C0-8F51-4185-9E7C-004C1831951C}"/>
              </a:ext>
            </a:extLst>
          </p:cNvPr>
          <p:cNvSpPr txBox="1"/>
          <p:nvPr/>
        </p:nvSpPr>
        <p:spPr>
          <a:xfrm>
            <a:off x="319088" y="3731931"/>
            <a:ext cx="10415587" cy="923330"/>
          </a:xfrm>
          <a:prstGeom prst="rect">
            <a:avLst/>
          </a:prstGeom>
          <a:noFill/>
        </p:spPr>
        <p:txBody>
          <a:bodyPr wrap="square">
            <a:spAutoFit/>
          </a:bodyPr>
          <a:lstStyle/>
          <a:p>
            <a:r>
              <a:rPr lang="zh-CN" altLang="en-US" dirty="0"/>
              <a:t>Each utterance       spoken by the speaker            </a:t>
            </a:r>
            <a:r>
              <a:rPr lang="en-US" altLang="zh-CN" dirty="0"/>
              <a:t>,</a:t>
            </a:r>
          </a:p>
          <a:p>
            <a:r>
              <a:rPr lang="zh-CN" altLang="en-US" dirty="0"/>
              <a:t>where     maps the index of the utterance into that </a:t>
            </a:r>
            <a:endParaRPr lang="en-US" altLang="zh-CN" dirty="0"/>
          </a:p>
          <a:p>
            <a:r>
              <a:rPr lang="zh-CN" altLang="en-US" dirty="0"/>
              <a:t>of the corresponding speaker</a:t>
            </a:r>
          </a:p>
        </p:txBody>
      </p:sp>
      <p:pic>
        <p:nvPicPr>
          <p:cNvPr id="18" name="图片 17">
            <a:extLst>
              <a:ext uri="{FF2B5EF4-FFF2-40B4-BE49-F238E27FC236}">
                <a16:creationId xmlns:a16="http://schemas.microsoft.com/office/drawing/2014/main" id="{BF2DF1BA-A0FD-47C6-8D26-AE98F7CECCFB}"/>
              </a:ext>
            </a:extLst>
          </p:cNvPr>
          <p:cNvPicPr>
            <a:picLocks noChangeAspect="1"/>
          </p:cNvPicPr>
          <p:nvPr/>
        </p:nvPicPr>
        <p:blipFill>
          <a:blip r:embed="rId6"/>
          <a:stretch>
            <a:fillRect/>
          </a:stretch>
        </p:blipFill>
        <p:spPr>
          <a:xfrm>
            <a:off x="1904948" y="3788959"/>
            <a:ext cx="311460" cy="288100"/>
          </a:xfrm>
          <a:prstGeom prst="rect">
            <a:avLst/>
          </a:prstGeom>
        </p:spPr>
      </p:pic>
      <p:pic>
        <p:nvPicPr>
          <p:cNvPr id="20" name="图片 19">
            <a:extLst>
              <a:ext uri="{FF2B5EF4-FFF2-40B4-BE49-F238E27FC236}">
                <a16:creationId xmlns:a16="http://schemas.microsoft.com/office/drawing/2014/main" id="{0588800C-F2DF-42D9-BF61-ADD09BF129FF}"/>
              </a:ext>
            </a:extLst>
          </p:cNvPr>
          <p:cNvPicPr>
            <a:picLocks noChangeAspect="1"/>
          </p:cNvPicPr>
          <p:nvPr/>
        </p:nvPicPr>
        <p:blipFill>
          <a:blip r:embed="rId7"/>
          <a:stretch>
            <a:fillRect/>
          </a:stretch>
        </p:blipFill>
        <p:spPr>
          <a:xfrm>
            <a:off x="4551454" y="3788959"/>
            <a:ext cx="590605" cy="288100"/>
          </a:xfrm>
          <a:prstGeom prst="rect">
            <a:avLst/>
          </a:prstGeom>
        </p:spPr>
      </p:pic>
      <p:pic>
        <p:nvPicPr>
          <p:cNvPr id="22" name="图片 21">
            <a:extLst>
              <a:ext uri="{FF2B5EF4-FFF2-40B4-BE49-F238E27FC236}">
                <a16:creationId xmlns:a16="http://schemas.microsoft.com/office/drawing/2014/main" id="{6E937E5E-EF43-4A3C-B33A-A3B8B4688BF5}"/>
              </a:ext>
            </a:extLst>
          </p:cNvPr>
          <p:cNvPicPr>
            <a:picLocks noChangeAspect="1"/>
          </p:cNvPicPr>
          <p:nvPr/>
        </p:nvPicPr>
        <p:blipFill>
          <a:blip r:embed="rId8"/>
          <a:stretch>
            <a:fillRect/>
          </a:stretch>
        </p:blipFill>
        <p:spPr>
          <a:xfrm>
            <a:off x="1110457" y="4075724"/>
            <a:ext cx="194468" cy="288101"/>
          </a:xfrm>
          <a:prstGeom prst="rect">
            <a:avLst/>
          </a:prstGeom>
        </p:spPr>
      </p:pic>
      <p:pic>
        <p:nvPicPr>
          <p:cNvPr id="24" name="图片 23">
            <a:extLst>
              <a:ext uri="{FF2B5EF4-FFF2-40B4-BE49-F238E27FC236}">
                <a16:creationId xmlns:a16="http://schemas.microsoft.com/office/drawing/2014/main" id="{66DA9BEE-6AB1-4AC9-A506-F54313327AAF}"/>
              </a:ext>
            </a:extLst>
          </p:cNvPr>
          <p:cNvPicPr>
            <a:picLocks noChangeAspect="1"/>
          </p:cNvPicPr>
          <p:nvPr/>
        </p:nvPicPr>
        <p:blipFill>
          <a:blip r:embed="rId9"/>
          <a:stretch>
            <a:fillRect/>
          </a:stretch>
        </p:blipFill>
        <p:spPr>
          <a:xfrm>
            <a:off x="352425" y="4821151"/>
            <a:ext cx="4709120" cy="1165071"/>
          </a:xfrm>
          <a:prstGeom prst="rect">
            <a:avLst/>
          </a:prstGeom>
        </p:spPr>
      </p:pic>
      <p:sp>
        <p:nvSpPr>
          <p:cNvPr id="26" name="文本框 25">
            <a:extLst>
              <a:ext uri="{FF2B5EF4-FFF2-40B4-BE49-F238E27FC236}">
                <a16:creationId xmlns:a16="http://schemas.microsoft.com/office/drawing/2014/main" id="{5A97312A-E2B9-473F-B51B-AC7A2D467AB0}"/>
              </a:ext>
            </a:extLst>
          </p:cNvPr>
          <p:cNvSpPr txBox="1"/>
          <p:nvPr/>
        </p:nvSpPr>
        <p:spPr>
          <a:xfrm>
            <a:off x="300038" y="1850816"/>
            <a:ext cx="6143624" cy="369332"/>
          </a:xfrm>
          <a:prstGeom prst="rect">
            <a:avLst/>
          </a:prstGeom>
          <a:noFill/>
        </p:spPr>
        <p:txBody>
          <a:bodyPr wrap="square">
            <a:spAutoFit/>
          </a:bodyPr>
          <a:lstStyle/>
          <a:p>
            <a:r>
              <a:rPr lang="zh-CN" altLang="en-US" b="1" dirty="0"/>
              <a:t>Problem Statement</a:t>
            </a:r>
          </a:p>
        </p:txBody>
      </p:sp>
      <p:sp>
        <p:nvSpPr>
          <p:cNvPr id="28" name="文本框 27">
            <a:extLst>
              <a:ext uri="{FF2B5EF4-FFF2-40B4-BE49-F238E27FC236}">
                <a16:creationId xmlns:a16="http://schemas.microsoft.com/office/drawing/2014/main" id="{70F92FD5-99FD-4C21-B97A-A9534D3C0A9D}"/>
              </a:ext>
            </a:extLst>
          </p:cNvPr>
          <p:cNvSpPr txBox="1"/>
          <p:nvPr/>
        </p:nvSpPr>
        <p:spPr>
          <a:xfrm>
            <a:off x="6219477" y="1776513"/>
            <a:ext cx="6143624" cy="369332"/>
          </a:xfrm>
          <a:prstGeom prst="rect">
            <a:avLst/>
          </a:prstGeom>
          <a:noFill/>
        </p:spPr>
        <p:txBody>
          <a:bodyPr wrap="square">
            <a:spAutoFit/>
          </a:bodyPr>
          <a:lstStyle/>
          <a:p>
            <a:r>
              <a:rPr lang="zh-CN" altLang="en-US" b="1" dirty="0"/>
              <a:t>Textual Features</a:t>
            </a:r>
          </a:p>
        </p:txBody>
      </p:sp>
      <p:sp>
        <p:nvSpPr>
          <p:cNvPr id="30" name="文本框 29">
            <a:extLst>
              <a:ext uri="{FF2B5EF4-FFF2-40B4-BE49-F238E27FC236}">
                <a16:creationId xmlns:a16="http://schemas.microsoft.com/office/drawing/2014/main" id="{F7CF84A1-B9F7-4915-9C2F-E676E431C741}"/>
              </a:ext>
            </a:extLst>
          </p:cNvPr>
          <p:cNvSpPr txBox="1"/>
          <p:nvPr/>
        </p:nvSpPr>
        <p:spPr>
          <a:xfrm>
            <a:off x="6066021" y="2451881"/>
            <a:ext cx="5287779" cy="923330"/>
          </a:xfrm>
          <a:prstGeom prst="rect">
            <a:avLst/>
          </a:prstGeom>
          <a:noFill/>
        </p:spPr>
        <p:txBody>
          <a:bodyPr wrap="square">
            <a:spAutoFit/>
          </a:bodyPr>
          <a:lstStyle/>
          <a:p>
            <a:r>
              <a:rPr lang="zh-CN" altLang="en-US" dirty="0"/>
              <a:t>we leverage a CNN layer with max-pooling to exact </a:t>
            </a:r>
            <a:r>
              <a:rPr lang="zh-CN" altLang="en-US" dirty="0">
                <a:solidFill>
                  <a:srgbClr val="FF0000"/>
                </a:solidFill>
              </a:rPr>
              <a:t>context-free textual features </a:t>
            </a:r>
            <a:r>
              <a:rPr lang="zh-CN" altLang="en-US" dirty="0"/>
              <a:t>from the transcript of each utterance. </a:t>
            </a:r>
          </a:p>
        </p:txBody>
      </p:sp>
      <p:pic>
        <p:nvPicPr>
          <p:cNvPr id="32" name="图片 31">
            <a:extLst>
              <a:ext uri="{FF2B5EF4-FFF2-40B4-BE49-F238E27FC236}">
                <a16:creationId xmlns:a16="http://schemas.microsoft.com/office/drawing/2014/main" id="{5972C94A-6E11-493A-81F8-6D432434D160}"/>
              </a:ext>
            </a:extLst>
          </p:cNvPr>
          <p:cNvPicPr>
            <a:picLocks noChangeAspect="1"/>
          </p:cNvPicPr>
          <p:nvPr/>
        </p:nvPicPr>
        <p:blipFill rotWithShape="1">
          <a:blip r:embed="rId10"/>
          <a:srcRect l="36504" r="1519" b="84832"/>
          <a:stretch/>
        </p:blipFill>
        <p:spPr>
          <a:xfrm>
            <a:off x="7967830" y="3681247"/>
            <a:ext cx="2836428" cy="244148"/>
          </a:xfrm>
          <a:prstGeom prst="rect">
            <a:avLst/>
          </a:prstGeom>
        </p:spPr>
      </p:pic>
      <p:pic>
        <p:nvPicPr>
          <p:cNvPr id="34" name="图片 33">
            <a:extLst>
              <a:ext uri="{FF2B5EF4-FFF2-40B4-BE49-F238E27FC236}">
                <a16:creationId xmlns:a16="http://schemas.microsoft.com/office/drawing/2014/main" id="{4C45B141-3BE1-4DE1-9BA0-45CB8426E660}"/>
              </a:ext>
            </a:extLst>
          </p:cNvPr>
          <p:cNvPicPr>
            <a:picLocks noChangeAspect="1"/>
          </p:cNvPicPr>
          <p:nvPr/>
        </p:nvPicPr>
        <p:blipFill rotWithShape="1">
          <a:blip r:embed="rId10"/>
          <a:srcRect t="13318"/>
          <a:stretch/>
        </p:blipFill>
        <p:spPr>
          <a:xfrm>
            <a:off x="6286152" y="3898032"/>
            <a:ext cx="4576582" cy="1395326"/>
          </a:xfrm>
          <a:prstGeom prst="rect">
            <a:avLst/>
          </a:prstGeom>
        </p:spPr>
      </p:pic>
    </p:spTree>
    <p:extLst>
      <p:ext uri="{BB962C8B-B14F-4D97-AF65-F5344CB8AC3E}">
        <p14:creationId xmlns:p14="http://schemas.microsoft.com/office/powerpoint/2010/main" val="1714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9FF96AC6-87AC-488B-9590-5C96624808C7}"/>
              </a:ext>
            </a:extLst>
          </p:cNvPr>
          <p:cNvPicPr>
            <a:picLocks noChangeAspect="1"/>
          </p:cNvPicPr>
          <p:nvPr/>
        </p:nvPicPr>
        <p:blipFill>
          <a:blip r:embed="rId3"/>
          <a:stretch>
            <a:fillRect/>
          </a:stretch>
        </p:blipFill>
        <p:spPr>
          <a:xfrm>
            <a:off x="1109133" y="1514928"/>
            <a:ext cx="9404064" cy="45725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6922255" y="1405465"/>
            <a:ext cx="6143624" cy="369332"/>
          </a:xfrm>
          <a:prstGeom prst="rect">
            <a:avLst/>
          </a:prstGeom>
          <a:noFill/>
        </p:spPr>
        <p:txBody>
          <a:bodyPr wrap="square">
            <a:spAutoFit/>
          </a:bodyPr>
          <a:lstStyle/>
          <a:p>
            <a:r>
              <a:rPr lang="en-US" altLang="zh-CN" b="1" dirty="0">
                <a:solidFill>
                  <a:srgbClr val="FF0000"/>
                </a:solidFill>
              </a:rPr>
              <a:t>Conversational  Context  Representation</a:t>
            </a:r>
            <a:endParaRPr lang="zh-CN" altLang="en-US" b="1" dirty="0">
              <a:solidFill>
                <a:srgbClr val="FF0000"/>
              </a:solidFill>
            </a:endParaRPr>
          </a:p>
        </p:txBody>
      </p:sp>
      <p:pic>
        <p:nvPicPr>
          <p:cNvPr id="7" name="图片 6">
            <a:extLst>
              <a:ext uri="{FF2B5EF4-FFF2-40B4-BE49-F238E27FC236}">
                <a16:creationId xmlns:a16="http://schemas.microsoft.com/office/drawing/2014/main" id="{CF16E885-B9B4-418C-9BE5-15E109F1493C}"/>
              </a:ext>
            </a:extLst>
          </p:cNvPr>
          <p:cNvPicPr>
            <a:picLocks noChangeAspect="1"/>
          </p:cNvPicPr>
          <p:nvPr/>
        </p:nvPicPr>
        <p:blipFill rotWithShape="1">
          <a:blip r:embed="rId3"/>
          <a:srcRect r="28605" b="10183"/>
          <a:stretch/>
        </p:blipFill>
        <p:spPr>
          <a:xfrm>
            <a:off x="76201" y="1828195"/>
            <a:ext cx="6324600" cy="3868705"/>
          </a:xfrm>
          <a:prstGeom prst="rect">
            <a:avLst/>
          </a:prstGeom>
        </p:spPr>
      </p:pic>
      <p:pic>
        <p:nvPicPr>
          <p:cNvPr id="3" name="图片 2">
            <a:extLst>
              <a:ext uri="{FF2B5EF4-FFF2-40B4-BE49-F238E27FC236}">
                <a16:creationId xmlns:a16="http://schemas.microsoft.com/office/drawing/2014/main" id="{41BADD74-1E4E-495C-AC16-41E907EA29F5}"/>
              </a:ext>
            </a:extLst>
          </p:cNvPr>
          <p:cNvPicPr>
            <a:picLocks noChangeAspect="1"/>
          </p:cNvPicPr>
          <p:nvPr/>
        </p:nvPicPr>
        <p:blipFill>
          <a:blip r:embed="rId4"/>
          <a:stretch>
            <a:fillRect/>
          </a:stretch>
        </p:blipFill>
        <p:spPr>
          <a:xfrm>
            <a:off x="7043522" y="2190089"/>
            <a:ext cx="2943530" cy="482019"/>
          </a:xfrm>
          <a:prstGeom prst="rect">
            <a:avLst/>
          </a:prstGeom>
        </p:spPr>
      </p:pic>
      <p:sp>
        <p:nvSpPr>
          <p:cNvPr id="11" name="文本框 10">
            <a:extLst>
              <a:ext uri="{FF2B5EF4-FFF2-40B4-BE49-F238E27FC236}">
                <a16:creationId xmlns:a16="http://schemas.microsoft.com/office/drawing/2014/main" id="{118A3E7E-47CE-4530-A280-6E7ABD6B0725}"/>
              </a:ext>
            </a:extLst>
          </p:cNvPr>
          <p:cNvSpPr txBox="1"/>
          <p:nvPr/>
        </p:nvSpPr>
        <p:spPr>
          <a:xfrm>
            <a:off x="7057041" y="1851535"/>
            <a:ext cx="6561666" cy="338554"/>
          </a:xfrm>
          <a:prstGeom prst="rect">
            <a:avLst/>
          </a:prstGeom>
          <a:noFill/>
        </p:spPr>
        <p:txBody>
          <a:bodyPr wrap="square">
            <a:spAutoFit/>
          </a:bodyPr>
          <a:lstStyle/>
          <a:p>
            <a:pPr marL="285750" indent="-285750">
              <a:buFont typeface="Arial" panose="020B0604020202020204" pitchFamily="34" charset="0"/>
              <a:buChar char="•"/>
            </a:pPr>
            <a:r>
              <a:rPr lang="en-US" altLang="zh-CN" sz="1600" dirty="0"/>
              <a:t>S</a:t>
            </a:r>
            <a:r>
              <a:rPr lang="zh-CN" altLang="en-US" sz="1600" dirty="0"/>
              <a:t>ituation</a:t>
            </a:r>
            <a:r>
              <a:rPr lang="en-US" altLang="zh-CN" sz="1600" dirty="0"/>
              <a:t>-</a:t>
            </a:r>
            <a:r>
              <a:rPr lang="zh-CN" altLang="en-US" sz="1600" dirty="0"/>
              <a:t>level context representation </a:t>
            </a:r>
          </a:p>
        </p:txBody>
      </p:sp>
      <p:sp>
        <p:nvSpPr>
          <p:cNvPr id="15" name="文本框 14">
            <a:extLst>
              <a:ext uri="{FF2B5EF4-FFF2-40B4-BE49-F238E27FC236}">
                <a16:creationId xmlns:a16="http://schemas.microsoft.com/office/drawing/2014/main" id="{BE34BA18-8327-4645-B692-FB53FE8E6853}"/>
              </a:ext>
            </a:extLst>
          </p:cNvPr>
          <p:cNvSpPr txBox="1"/>
          <p:nvPr/>
        </p:nvSpPr>
        <p:spPr>
          <a:xfrm>
            <a:off x="7043522" y="2748846"/>
            <a:ext cx="6561666" cy="338554"/>
          </a:xfrm>
          <a:prstGeom prst="rect">
            <a:avLst/>
          </a:prstGeom>
          <a:noFill/>
        </p:spPr>
        <p:txBody>
          <a:bodyPr wrap="square">
            <a:spAutoFit/>
          </a:bodyPr>
          <a:lstStyle/>
          <a:p>
            <a:pPr marL="285750" indent="-285750">
              <a:buFont typeface="Arial" panose="020B0604020202020204" pitchFamily="34" charset="0"/>
              <a:buChar char="•"/>
            </a:pPr>
            <a:r>
              <a:rPr lang="en-US" altLang="zh-CN" sz="1600" dirty="0"/>
              <a:t>Speaker-</a:t>
            </a:r>
            <a:r>
              <a:rPr lang="zh-CN" altLang="en-US" sz="1600" dirty="0"/>
              <a:t>level context representation </a:t>
            </a:r>
          </a:p>
        </p:txBody>
      </p:sp>
      <p:pic>
        <p:nvPicPr>
          <p:cNvPr id="9" name="图片 8">
            <a:extLst>
              <a:ext uri="{FF2B5EF4-FFF2-40B4-BE49-F238E27FC236}">
                <a16:creationId xmlns:a16="http://schemas.microsoft.com/office/drawing/2014/main" id="{973D4A27-192B-4070-810D-9499D870E5D1}"/>
              </a:ext>
            </a:extLst>
          </p:cNvPr>
          <p:cNvPicPr>
            <a:picLocks noChangeAspect="1"/>
          </p:cNvPicPr>
          <p:nvPr/>
        </p:nvPicPr>
        <p:blipFill>
          <a:blip r:embed="rId5"/>
          <a:stretch>
            <a:fillRect/>
          </a:stretch>
        </p:blipFill>
        <p:spPr>
          <a:xfrm>
            <a:off x="7043522" y="3164138"/>
            <a:ext cx="4179662" cy="1345611"/>
          </a:xfrm>
          <a:prstGeom prst="rect">
            <a:avLst/>
          </a:prstGeom>
        </p:spPr>
      </p:pic>
      <p:sp>
        <p:nvSpPr>
          <p:cNvPr id="18" name="文本框 17">
            <a:extLst>
              <a:ext uri="{FF2B5EF4-FFF2-40B4-BE49-F238E27FC236}">
                <a16:creationId xmlns:a16="http://schemas.microsoft.com/office/drawing/2014/main" id="{81B88F52-3541-4100-9E81-70A65BF673A7}"/>
              </a:ext>
            </a:extLst>
          </p:cNvPr>
          <p:cNvSpPr txBox="1"/>
          <p:nvPr/>
        </p:nvSpPr>
        <p:spPr>
          <a:xfrm>
            <a:off x="6922255" y="4560022"/>
            <a:ext cx="6811432" cy="369332"/>
          </a:xfrm>
          <a:prstGeom prst="rect">
            <a:avLst/>
          </a:prstGeom>
          <a:noFill/>
        </p:spPr>
        <p:txBody>
          <a:bodyPr wrap="square">
            <a:spAutoFit/>
          </a:bodyPr>
          <a:lstStyle/>
          <a:p>
            <a:r>
              <a:rPr lang="zh-CN" altLang="en-US" b="1" dirty="0">
                <a:solidFill>
                  <a:srgbClr val="FF0000"/>
                </a:solidFill>
              </a:rPr>
              <a:t>Global Memory Representation</a:t>
            </a:r>
          </a:p>
        </p:txBody>
      </p:sp>
      <p:pic>
        <p:nvPicPr>
          <p:cNvPr id="16" name="图片 15">
            <a:extLst>
              <a:ext uri="{FF2B5EF4-FFF2-40B4-BE49-F238E27FC236}">
                <a16:creationId xmlns:a16="http://schemas.microsoft.com/office/drawing/2014/main" id="{1AE14C3B-EB4A-4060-8ECA-3ECD00A9B233}"/>
              </a:ext>
            </a:extLst>
          </p:cNvPr>
          <p:cNvPicPr>
            <a:picLocks noChangeAspect="1"/>
          </p:cNvPicPr>
          <p:nvPr/>
        </p:nvPicPr>
        <p:blipFill>
          <a:blip r:embed="rId6"/>
          <a:stretch>
            <a:fillRect/>
          </a:stretch>
        </p:blipFill>
        <p:spPr>
          <a:xfrm>
            <a:off x="7263641" y="6070650"/>
            <a:ext cx="2730426" cy="723563"/>
          </a:xfrm>
          <a:prstGeom prst="rect">
            <a:avLst/>
          </a:prstGeom>
        </p:spPr>
      </p:pic>
      <p:pic>
        <p:nvPicPr>
          <p:cNvPr id="24" name="图片 23">
            <a:extLst>
              <a:ext uri="{FF2B5EF4-FFF2-40B4-BE49-F238E27FC236}">
                <a16:creationId xmlns:a16="http://schemas.microsoft.com/office/drawing/2014/main" id="{8F9ED54C-D436-4A9D-B9A2-26BB94D05E12}"/>
              </a:ext>
            </a:extLst>
          </p:cNvPr>
          <p:cNvPicPr>
            <a:picLocks noChangeAspect="1"/>
          </p:cNvPicPr>
          <p:nvPr/>
        </p:nvPicPr>
        <p:blipFill>
          <a:blip r:embed="rId7"/>
          <a:stretch>
            <a:fillRect/>
          </a:stretch>
        </p:blipFill>
        <p:spPr>
          <a:xfrm>
            <a:off x="7057041" y="4988329"/>
            <a:ext cx="4183278" cy="268925"/>
          </a:xfrm>
          <a:prstGeom prst="rect">
            <a:avLst/>
          </a:prstGeom>
        </p:spPr>
      </p:pic>
      <p:pic>
        <p:nvPicPr>
          <p:cNvPr id="26" name="图片 25">
            <a:extLst>
              <a:ext uri="{FF2B5EF4-FFF2-40B4-BE49-F238E27FC236}">
                <a16:creationId xmlns:a16="http://schemas.microsoft.com/office/drawing/2014/main" id="{A705441C-D65C-477F-BE5B-9CEBD2AB01F9}"/>
              </a:ext>
            </a:extLst>
          </p:cNvPr>
          <p:cNvPicPr>
            <a:picLocks noChangeAspect="1"/>
          </p:cNvPicPr>
          <p:nvPr/>
        </p:nvPicPr>
        <p:blipFill>
          <a:blip r:embed="rId8"/>
          <a:stretch>
            <a:fillRect/>
          </a:stretch>
        </p:blipFill>
        <p:spPr>
          <a:xfrm>
            <a:off x="7043522" y="5307993"/>
            <a:ext cx="4179662" cy="762657"/>
          </a:xfrm>
          <a:prstGeom prst="rect">
            <a:avLst/>
          </a:prstGeom>
        </p:spPr>
      </p:pic>
    </p:spTree>
    <p:extLst>
      <p:ext uri="{BB962C8B-B14F-4D97-AF65-F5344CB8AC3E}">
        <p14:creationId xmlns:p14="http://schemas.microsoft.com/office/powerpoint/2010/main" val="251827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6955989" y="1288350"/>
            <a:ext cx="6143624" cy="369332"/>
          </a:xfrm>
          <a:prstGeom prst="rect">
            <a:avLst/>
          </a:prstGeom>
          <a:noFill/>
        </p:spPr>
        <p:txBody>
          <a:bodyPr wrap="square">
            <a:spAutoFit/>
          </a:bodyPr>
          <a:lstStyle/>
          <a:p>
            <a:r>
              <a:rPr lang="en-US" altLang="zh-CN" b="1" dirty="0">
                <a:solidFill>
                  <a:srgbClr val="FF0000"/>
                </a:solidFill>
              </a:rPr>
              <a:t>reasoning process</a:t>
            </a:r>
            <a:endParaRPr lang="zh-CN" altLang="en-US" b="1" dirty="0">
              <a:solidFill>
                <a:srgbClr val="FF0000"/>
              </a:solidFill>
            </a:endParaRPr>
          </a:p>
        </p:txBody>
      </p:sp>
      <p:sp>
        <p:nvSpPr>
          <p:cNvPr id="18" name="文本框 17">
            <a:extLst>
              <a:ext uri="{FF2B5EF4-FFF2-40B4-BE49-F238E27FC236}">
                <a16:creationId xmlns:a16="http://schemas.microsoft.com/office/drawing/2014/main" id="{81B88F52-3541-4100-9E81-70A65BF673A7}"/>
              </a:ext>
            </a:extLst>
          </p:cNvPr>
          <p:cNvSpPr txBox="1"/>
          <p:nvPr/>
        </p:nvSpPr>
        <p:spPr>
          <a:xfrm>
            <a:off x="6905920" y="3072876"/>
            <a:ext cx="6811432" cy="369332"/>
          </a:xfrm>
          <a:prstGeom prst="rect">
            <a:avLst/>
          </a:prstGeom>
          <a:noFill/>
        </p:spPr>
        <p:txBody>
          <a:bodyPr wrap="square">
            <a:spAutoFit/>
          </a:bodyPr>
          <a:lstStyle/>
          <a:p>
            <a:r>
              <a:rPr lang="en-US" altLang="zh-CN" b="1" dirty="0">
                <a:solidFill>
                  <a:srgbClr val="FF0000"/>
                </a:solidFill>
              </a:rPr>
              <a:t>retrieving process</a:t>
            </a:r>
            <a:endParaRPr lang="zh-CN" altLang="en-US" b="1" dirty="0">
              <a:solidFill>
                <a:srgbClr val="FF0000"/>
              </a:solidFill>
            </a:endParaRPr>
          </a:p>
        </p:txBody>
      </p:sp>
      <p:pic>
        <p:nvPicPr>
          <p:cNvPr id="4" name="图片 3">
            <a:extLst>
              <a:ext uri="{FF2B5EF4-FFF2-40B4-BE49-F238E27FC236}">
                <a16:creationId xmlns:a16="http://schemas.microsoft.com/office/drawing/2014/main" id="{88A7592F-08EB-4940-A144-407A09EB9CAC}"/>
              </a:ext>
            </a:extLst>
          </p:cNvPr>
          <p:cNvPicPr>
            <a:picLocks noChangeAspect="1"/>
          </p:cNvPicPr>
          <p:nvPr/>
        </p:nvPicPr>
        <p:blipFill rotWithShape="1">
          <a:blip r:embed="rId3"/>
          <a:srcRect t="3809"/>
          <a:stretch/>
        </p:blipFill>
        <p:spPr>
          <a:xfrm>
            <a:off x="1258645" y="4595499"/>
            <a:ext cx="3652420" cy="2195823"/>
          </a:xfrm>
          <a:prstGeom prst="rect">
            <a:avLst/>
          </a:prstGeom>
        </p:spPr>
      </p:pic>
      <p:pic>
        <p:nvPicPr>
          <p:cNvPr id="8" name="图片 7">
            <a:extLst>
              <a:ext uri="{FF2B5EF4-FFF2-40B4-BE49-F238E27FC236}">
                <a16:creationId xmlns:a16="http://schemas.microsoft.com/office/drawing/2014/main" id="{57275CD9-DE59-4E76-956E-CA20710E3A17}"/>
              </a:ext>
            </a:extLst>
          </p:cNvPr>
          <p:cNvPicPr>
            <a:picLocks noChangeAspect="1"/>
          </p:cNvPicPr>
          <p:nvPr/>
        </p:nvPicPr>
        <p:blipFill>
          <a:blip r:embed="rId4"/>
          <a:stretch>
            <a:fillRect/>
          </a:stretch>
        </p:blipFill>
        <p:spPr>
          <a:xfrm>
            <a:off x="6922255" y="1701189"/>
            <a:ext cx="3935528" cy="466433"/>
          </a:xfrm>
          <a:prstGeom prst="rect">
            <a:avLst/>
          </a:prstGeom>
        </p:spPr>
      </p:pic>
      <p:pic>
        <p:nvPicPr>
          <p:cNvPr id="12" name="图片 11">
            <a:extLst>
              <a:ext uri="{FF2B5EF4-FFF2-40B4-BE49-F238E27FC236}">
                <a16:creationId xmlns:a16="http://schemas.microsoft.com/office/drawing/2014/main" id="{E010047F-4973-4293-83F2-11DBB2E31B8D}"/>
              </a:ext>
            </a:extLst>
          </p:cNvPr>
          <p:cNvPicPr>
            <a:picLocks noChangeAspect="1"/>
          </p:cNvPicPr>
          <p:nvPr/>
        </p:nvPicPr>
        <p:blipFill rotWithShape="1">
          <a:blip r:embed="rId5"/>
          <a:srcRect b="1637"/>
          <a:stretch/>
        </p:blipFill>
        <p:spPr>
          <a:xfrm>
            <a:off x="7056190" y="2223692"/>
            <a:ext cx="3801593" cy="783289"/>
          </a:xfrm>
          <a:prstGeom prst="rect">
            <a:avLst/>
          </a:prstGeom>
        </p:spPr>
      </p:pic>
      <p:pic>
        <p:nvPicPr>
          <p:cNvPr id="17" name="图片 16">
            <a:extLst>
              <a:ext uri="{FF2B5EF4-FFF2-40B4-BE49-F238E27FC236}">
                <a16:creationId xmlns:a16="http://schemas.microsoft.com/office/drawing/2014/main" id="{FB38B4E6-9CE0-4E83-A79A-6547107AF6EB}"/>
              </a:ext>
            </a:extLst>
          </p:cNvPr>
          <p:cNvPicPr>
            <a:picLocks noChangeAspect="1"/>
          </p:cNvPicPr>
          <p:nvPr/>
        </p:nvPicPr>
        <p:blipFill>
          <a:blip r:embed="rId6"/>
          <a:stretch>
            <a:fillRect/>
          </a:stretch>
        </p:blipFill>
        <p:spPr>
          <a:xfrm>
            <a:off x="6866227" y="3418302"/>
            <a:ext cx="3105546" cy="1748500"/>
          </a:xfrm>
          <a:prstGeom prst="rect">
            <a:avLst/>
          </a:prstGeom>
        </p:spPr>
      </p:pic>
      <p:pic>
        <p:nvPicPr>
          <p:cNvPr id="20" name="图片 19">
            <a:extLst>
              <a:ext uri="{FF2B5EF4-FFF2-40B4-BE49-F238E27FC236}">
                <a16:creationId xmlns:a16="http://schemas.microsoft.com/office/drawing/2014/main" id="{711743B8-68AD-4187-A555-50544ACF9E9D}"/>
              </a:ext>
            </a:extLst>
          </p:cNvPr>
          <p:cNvPicPr>
            <a:picLocks noChangeAspect="1"/>
          </p:cNvPicPr>
          <p:nvPr/>
        </p:nvPicPr>
        <p:blipFill rotWithShape="1">
          <a:blip r:embed="rId7"/>
          <a:srcRect t="23450"/>
          <a:stretch/>
        </p:blipFill>
        <p:spPr>
          <a:xfrm>
            <a:off x="6922255" y="5236506"/>
            <a:ext cx="3105546" cy="392527"/>
          </a:xfrm>
          <a:prstGeom prst="rect">
            <a:avLst/>
          </a:prstGeom>
        </p:spPr>
      </p:pic>
      <p:pic>
        <p:nvPicPr>
          <p:cNvPr id="22" name="图片 21">
            <a:extLst>
              <a:ext uri="{FF2B5EF4-FFF2-40B4-BE49-F238E27FC236}">
                <a16:creationId xmlns:a16="http://schemas.microsoft.com/office/drawing/2014/main" id="{FD0742C1-444F-46B3-8633-CE2B128D0E18}"/>
              </a:ext>
            </a:extLst>
          </p:cNvPr>
          <p:cNvPicPr>
            <a:picLocks noChangeAspect="1"/>
          </p:cNvPicPr>
          <p:nvPr/>
        </p:nvPicPr>
        <p:blipFill rotWithShape="1">
          <a:blip r:embed="rId8"/>
          <a:srcRect t="19543"/>
          <a:stretch/>
        </p:blipFill>
        <p:spPr>
          <a:xfrm>
            <a:off x="6905920" y="5673348"/>
            <a:ext cx="3652420" cy="686878"/>
          </a:xfrm>
          <a:prstGeom prst="rect">
            <a:avLst/>
          </a:prstGeom>
        </p:spPr>
      </p:pic>
      <p:pic>
        <p:nvPicPr>
          <p:cNvPr id="25" name="图片 24">
            <a:extLst>
              <a:ext uri="{FF2B5EF4-FFF2-40B4-BE49-F238E27FC236}">
                <a16:creationId xmlns:a16="http://schemas.microsoft.com/office/drawing/2014/main" id="{1944FED7-C5CD-4CBB-A9C8-FC67E0098FC5}"/>
              </a:ext>
            </a:extLst>
          </p:cNvPr>
          <p:cNvPicPr>
            <a:picLocks noChangeAspect="1"/>
          </p:cNvPicPr>
          <p:nvPr/>
        </p:nvPicPr>
        <p:blipFill rotWithShape="1">
          <a:blip r:embed="rId9"/>
          <a:srcRect t="22362" b="12390"/>
          <a:stretch/>
        </p:blipFill>
        <p:spPr>
          <a:xfrm>
            <a:off x="6683968" y="6254349"/>
            <a:ext cx="3393682" cy="381074"/>
          </a:xfrm>
          <a:prstGeom prst="rect">
            <a:avLst/>
          </a:prstGeom>
        </p:spPr>
      </p:pic>
      <p:pic>
        <p:nvPicPr>
          <p:cNvPr id="15" name="图片 14">
            <a:extLst>
              <a:ext uri="{FF2B5EF4-FFF2-40B4-BE49-F238E27FC236}">
                <a16:creationId xmlns:a16="http://schemas.microsoft.com/office/drawing/2014/main" id="{7EB38127-E9BC-4A7F-999D-9919FF6FD588}"/>
              </a:ext>
            </a:extLst>
          </p:cNvPr>
          <p:cNvPicPr>
            <a:picLocks noChangeAspect="1"/>
          </p:cNvPicPr>
          <p:nvPr/>
        </p:nvPicPr>
        <p:blipFill rotWithShape="1">
          <a:blip r:embed="rId10"/>
          <a:srcRect r="15852" b="8609"/>
          <a:stretch/>
        </p:blipFill>
        <p:spPr>
          <a:xfrm>
            <a:off x="128415" y="1445739"/>
            <a:ext cx="5912880" cy="3122483"/>
          </a:xfrm>
          <a:prstGeom prst="rect">
            <a:avLst/>
          </a:prstGeom>
        </p:spPr>
      </p:pic>
    </p:spTree>
    <p:extLst>
      <p:ext uri="{BB962C8B-B14F-4D97-AF65-F5344CB8AC3E}">
        <p14:creationId xmlns:p14="http://schemas.microsoft.com/office/powerpoint/2010/main" val="93933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2" name="文本框 11">
            <a:extLst>
              <a:ext uri="{FF2B5EF4-FFF2-40B4-BE49-F238E27FC236}">
                <a16:creationId xmlns:a16="http://schemas.microsoft.com/office/drawing/2014/main" id="{CF7C1D8D-55A9-4C49-AD21-9DE69DAD3016}"/>
              </a:ext>
            </a:extLst>
          </p:cNvPr>
          <p:cNvSpPr txBox="1"/>
          <p:nvPr/>
        </p:nvSpPr>
        <p:spPr>
          <a:xfrm>
            <a:off x="8374832" y="2031608"/>
            <a:ext cx="6143624" cy="369332"/>
          </a:xfrm>
          <a:prstGeom prst="rect">
            <a:avLst/>
          </a:prstGeom>
          <a:noFill/>
        </p:spPr>
        <p:txBody>
          <a:bodyPr wrap="square">
            <a:spAutoFit/>
          </a:bodyPr>
          <a:lstStyle/>
          <a:p>
            <a:r>
              <a:rPr lang="en-US" altLang="zh-CN" b="1" dirty="0">
                <a:solidFill>
                  <a:srgbClr val="FF0000"/>
                </a:solidFill>
              </a:rPr>
              <a:t>Emotion Classifier</a:t>
            </a:r>
            <a:endParaRPr lang="zh-CN" altLang="en-US" b="1" dirty="0">
              <a:solidFill>
                <a:srgbClr val="FF0000"/>
              </a:solidFill>
            </a:endParaRPr>
          </a:p>
        </p:txBody>
      </p:sp>
      <p:pic>
        <p:nvPicPr>
          <p:cNvPr id="9" name="图片 8">
            <a:extLst>
              <a:ext uri="{FF2B5EF4-FFF2-40B4-BE49-F238E27FC236}">
                <a16:creationId xmlns:a16="http://schemas.microsoft.com/office/drawing/2014/main" id="{D9FD8337-C1CD-4412-97DF-1DD35E6DEDEE}"/>
              </a:ext>
            </a:extLst>
          </p:cNvPr>
          <p:cNvPicPr>
            <a:picLocks noChangeAspect="1"/>
          </p:cNvPicPr>
          <p:nvPr/>
        </p:nvPicPr>
        <p:blipFill>
          <a:blip r:embed="rId3"/>
          <a:stretch>
            <a:fillRect/>
          </a:stretch>
        </p:blipFill>
        <p:spPr>
          <a:xfrm>
            <a:off x="125128" y="2031608"/>
            <a:ext cx="7540758" cy="3666548"/>
          </a:xfrm>
          <a:prstGeom prst="rect">
            <a:avLst/>
          </a:prstGeom>
        </p:spPr>
      </p:pic>
      <p:pic>
        <p:nvPicPr>
          <p:cNvPr id="3" name="图片 2">
            <a:extLst>
              <a:ext uri="{FF2B5EF4-FFF2-40B4-BE49-F238E27FC236}">
                <a16:creationId xmlns:a16="http://schemas.microsoft.com/office/drawing/2014/main" id="{3EBDBDAD-A56E-4A61-AECF-F97C34BC568F}"/>
              </a:ext>
            </a:extLst>
          </p:cNvPr>
          <p:cNvPicPr>
            <a:picLocks noChangeAspect="1"/>
          </p:cNvPicPr>
          <p:nvPr/>
        </p:nvPicPr>
        <p:blipFill>
          <a:blip r:embed="rId4"/>
          <a:stretch>
            <a:fillRect/>
          </a:stretch>
        </p:blipFill>
        <p:spPr>
          <a:xfrm>
            <a:off x="7874135" y="2792899"/>
            <a:ext cx="3479665" cy="437694"/>
          </a:xfrm>
          <a:prstGeom prst="rect">
            <a:avLst/>
          </a:prstGeom>
        </p:spPr>
      </p:pic>
      <p:pic>
        <p:nvPicPr>
          <p:cNvPr id="8" name="图片 7">
            <a:extLst>
              <a:ext uri="{FF2B5EF4-FFF2-40B4-BE49-F238E27FC236}">
                <a16:creationId xmlns:a16="http://schemas.microsoft.com/office/drawing/2014/main" id="{22636ADD-619E-4E61-AA93-1B26D71D68E6}"/>
              </a:ext>
            </a:extLst>
          </p:cNvPr>
          <p:cNvPicPr>
            <a:picLocks noChangeAspect="1"/>
          </p:cNvPicPr>
          <p:nvPr/>
        </p:nvPicPr>
        <p:blipFill>
          <a:blip r:embed="rId5"/>
          <a:stretch>
            <a:fillRect/>
          </a:stretch>
        </p:blipFill>
        <p:spPr>
          <a:xfrm>
            <a:off x="7785712" y="3356369"/>
            <a:ext cx="4030101" cy="883926"/>
          </a:xfrm>
          <a:prstGeom prst="rect">
            <a:avLst/>
          </a:prstGeom>
        </p:spPr>
      </p:pic>
    </p:spTree>
    <p:extLst>
      <p:ext uri="{BB962C8B-B14F-4D97-AF65-F5344CB8AC3E}">
        <p14:creationId xmlns:p14="http://schemas.microsoft.com/office/powerpoint/2010/main" val="418831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C7519AA0-4873-472A-85C7-B502CD020E92}"/>
              </a:ext>
            </a:extLst>
          </p:cNvPr>
          <p:cNvPicPr>
            <a:picLocks noChangeAspect="1"/>
          </p:cNvPicPr>
          <p:nvPr/>
        </p:nvPicPr>
        <p:blipFill>
          <a:blip r:embed="rId2"/>
          <a:stretch>
            <a:fillRect/>
          </a:stretch>
        </p:blipFill>
        <p:spPr>
          <a:xfrm>
            <a:off x="1751994" y="2251396"/>
            <a:ext cx="8688012" cy="306747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8806</TotalTime>
  <Words>686</Words>
  <Application>Microsoft Office PowerPoint</Application>
  <PresentationFormat>宽屏</PresentationFormat>
  <Paragraphs>70</Paragraphs>
  <Slides>14</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Method</vt:lpstr>
      <vt:lpstr>Experiments</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1480</cp:revision>
  <dcterms:created xsi:type="dcterms:W3CDTF">2017-04-22T07:59:00Z</dcterms:created>
  <dcterms:modified xsi:type="dcterms:W3CDTF">2021-07-18T09:26:24Z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